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" roundtripDataSignature="AMtx7mjzktJgMrShglpF0q9ETDkOBIdS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701"/>
    <p:restoredTop sz="94694"/>
  </p:normalViewPr>
  <p:slideViewPr>
    <p:cSldViewPr snapToGrid="0" snapToObjects="1">
      <p:cViewPr varScale="1">
        <p:scale>
          <a:sx n="25" d="100"/>
          <a:sy n="25" d="100"/>
        </p:scale>
        <p:origin x="2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customschemas.google.com/relationships/presentationmetadata" Target="metadata"/><Relationship Id="rId10" Type="http://schemas.openxmlformats.org/officeDocument/2006/relationships/tableStyles" Target="tableStyles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695c2a0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e695c2a0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11502390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22193250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2990852" y="1779270"/>
            <a:ext cx="27896822" cy="2784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291840" y="5387342"/>
            <a:ext cx="37307519" cy="114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Arial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5486400" y="17289781"/>
            <a:ext cx="32918401" cy="794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Arial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994662" y="22029430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2024360"/>
            <a:ext cx="18568032" cy="1768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2024360"/>
            <a:ext cx="18659477" cy="1768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Arial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Arial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Arial"/>
              <a:buNone/>
              <a:defRPr sz="211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7D5">
            <a:alpha val="60000"/>
          </a:srgbClr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695c2a0c5_0_0"/>
          <p:cNvSpPr/>
          <p:nvPr/>
        </p:nvSpPr>
        <p:spPr>
          <a:xfrm>
            <a:off x="0" y="0"/>
            <a:ext cx="43891199" cy="4096200"/>
          </a:xfrm>
          <a:prstGeom prst="rect">
            <a:avLst/>
          </a:prstGeom>
          <a:solidFill>
            <a:srgbClr val="31538F">
              <a:alpha val="7882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90"/>
              <a:buFont typeface="Arial"/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University of Chicago AI + Science Summer School </a:t>
            </a:r>
            <a:endParaRPr sz="4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e695c2a0c5_0_0"/>
          <p:cNvSpPr txBox="1"/>
          <p:nvPr/>
        </p:nvSpPr>
        <p:spPr>
          <a:xfrm>
            <a:off x="2942519" y="425338"/>
            <a:ext cx="39155693" cy="147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93B7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0"/>
              <a:buFont typeface="Arial"/>
              <a:buNone/>
            </a:pPr>
            <a:r>
              <a:rPr lang="en-US" sz="6390" b="1" i="1" dirty="0">
                <a:solidFill>
                  <a:srgbClr val="93B7D5"/>
                </a:solidFill>
              </a:rPr>
              <a:t>Tensorizing-Flow</a:t>
            </a:r>
            <a:r>
              <a:rPr lang="en-US" sz="6390" b="1" dirty="0">
                <a:solidFill>
                  <a:srgbClr val="93B7D5"/>
                </a:solidFill>
              </a:rPr>
              <a:t>: Generative Modeling with Matrix Product State</a:t>
            </a:r>
            <a:endParaRPr sz="6390" b="1" i="0" u="none" strike="noStrike" cap="none" dirty="0">
              <a:solidFill>
                <a:srgbClr val="93B7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0"/>
              <a:buFont typeface="Arial"/>
              <a:buNone/>
            </a:pPr>
            <a:endParaRPr sz="1300" b="1" i="0" u="none" strike="noStrike" cap="none" dirty="0">
              <a:solidFill>
                <a:srgbClr val="93B7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e695c2a0c5_0_0"/>
          <p:cNvSpPr txBox="1"/>
          <p:nvPr/>
        </p:nvSpPr>
        <p:spPr>
          <a:xfrm>
            <a:off x="27715379" y="2372561"/>
            <a:ext cx="123852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Hongli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Zhao</a:t>
            </a: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</a:pPr>
            <a:r>
              <a:rPr lang="en-US" sz="3600" dirty="0">
                <a:solidFill>
                  <a:schemeClr val="lt1"/>
                </a:solidFill>
              </a:rPr>
              <a:t>The University of Chicago, </a:t>
            </a:r>
            <a:r>
              <a:rPr lang="en-US" sz="3600" i="1" dirty="0">
                <a:solidFill>
                  <a:schemeClr val="lt1"/>
                </a:solidFill>
              </a:rPr>
              <a:t>Committee on Computational and Applied Mathematics</a:t>
            </a:r>
            <a:endParaRPr sz="11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e695c2a0c5_0_0"/>
          <p:cNvSpPr txBox="1"/>
          <p:nvPr/>
        </p:nvSpPr>
        <p:spPr>
          <a:xfrm>
            <a:off x="5898735" y="2422802"/>
            <a:ext cx="100932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Yuehaw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Khoo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</a:pPr>
            <a:r>
              <a:rPr lang="en-US" sz="3600" dirty="0">
                <a:solidFill>
                  <a:schemeClr val="lt1"/>
                </a:solidFill>
              </a:rPr>
              <a:t>The University of Chicago, </a:t>
            </a:r>
            <a:r>
              <a:rPr lang="en-US" sz="3600" i="1" dirty="0">
                <a:solidFill>
                  <a:schemeClr val="lt1"/>
                </a:solidFill>
              </a:rPr>
              <a:t>Department of Statistics</a:t>
            </a:r>
            <a:endParaRPr sz="11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e695c2a0c5_0_0"/>
          <p:cNvSpPr txBox="1"/>
          <p:nvPr/>
        </p:nvSpPr>
        <p:spPr>
          <a:xfrm>
            <a:off x="16807057" y="2405882"/>
            <a:ext cx="1009320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Michael Lindsey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</a:pPr>
            <a:r>
              <a:rPr lang="en-US" sz="3600" dirty="0">
                <a:solidFill>
                  <a:schemeClr val="lt1"/>
                </a:solidFill>
              </a:rPr>
              <a:t>University of California, Berkeley, </a:t>
            </a:r>
            <a:r>
              <a:rPr lang="en-US" sz="3600" i="1" dirty="0">
                <a:solidFill>
                  <a:schemeClr val="lt1"/>
                </a:solidFill>
              </a:rPr>
              <a:t>Department of Mathematics</a:t>
            </a:r>
            <a:endParaRPr lang="en-US" sz="36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</a:pP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</a:pP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e695c2a0c5_0_0"/>
          <p:cNvSpPr txBox="1"/>
          <p:nvPr/>
        </p:nvSpPr>
        <p:spPr>
          <a:xfrm>
            <a:off x="322975" y="4177325"/>
            <a:ext cx="6326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31538F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6000" b="0" i="0" u="none" strike="noStrike" cap="none" dirty="0">
              <a:solidFill>
                <a:srgbClr val="3153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ge695c2a0c5_0_0"/>
          <p:cNvCxnSpPr/>
          <p:nvPr/>
        </p:nvCxnSpPr>
        <p:spPr>
          <a:xfrm>
            <a:off x="4759950" y="4771750"/>
            <a:ext cx="602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ge695c2a0c5_0_0"/>
          <p:cNvSpPr txBox="1"/>
          <p:nvPr/>
        </p:nvSpPr>
        <p:spPr>
          <a:xfrm>
            <a:off x="11197250" y="4241158"/>
            <a:ext cx="15432513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31538F"/>
                </a:solidFill>
                <a:latin typeface="Arial"/>
                <a:ea typeface="Arial"/>
                <a:cs typeface="Arial"/>
                <a:sym typeface="Arial"/>
              </a:rPr>
              <a:t>Tensor-Train Decomposition</a:t>
            </a:r>
            <a:endParaRPr sz="6000" b="0" i="0" u="none" strike="noStrike" cap="none" dirty="0">
              <a:solidFill>
                <a:srgbClr val="3153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ge695c2a0c5_0_0"/>
          <p:cNvCxnSpPr/>
          <p:nvPr/>
        </p:nvCxnSpPr>
        <p:spPr>
          <a:xfrm>
            <a:off x="10784850" y="5258725"/>
            <a:ext cx="0" cy="2704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EC22AF1-D0A1-BF27-FD25-A2525E03C988}"/>
              </a:ext>
            </a:extLst>
          </p:cNvPr>
          <p:cNvGrpSpPr/>
          <p:nvPr/>
        </p:nvGrpSpPr>
        <p:grpSpPr>
          <a:xfrm>
            <a:off x="435687" y="18153462"/>
            <a:ext cx="10146939" cy="882913"/>
            <a:chOff x="567736" y="14782778"/>
            <a:chExt cx="10146939" cy="1107965"/>
          </a:xfrm>
        </p:grpSpPr>
        <p:sp>
          <p:nvSpPr>
            <p:cNvPr id="112" name="Google Shape;112;ge695c2a0c5_0_0"/>
            <p:cNvSpPr txBox="1"/>
            <p:nvPr/>
          </p:nvSpPr>
          <p:spPr>
            <a:xfrm>
              <a:off x="567736" y="14782778"/>
              <a:ext cx="7557593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0" i="0" u="none" strike="noStrike" cap="none" dirty="0">
                  <a:solidFill>
                    <a:srgbClr val="31538F"/>
                  </a:solidFill>
                  <a:latin typeface="Arial"/>
                  <a:ea typeface="Arial"/>
                  <a:cs typeface="Arial"/>
                  <a:sym typeface="Arial"/>
                </a:rPr>
                <a:t>Inference Model</a:t>
              </a:r>
              <a:endParaRPr sz="6000" b="0" i="0" u="none" strike="noStrike" cap="none" dirty="0">
                <a:solidFill>
                  <a:srgbClr val="31538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" name="Google Shape;117;ge695c2a0c5_0_0"/>
            <p:cNvCxnSpPr>
              <a:cxnSpLocks/>
            </p:cNvCxnSpPr>
            <p:nvPr/>
          </p:nvCxnSpPr>
          <p:spPr>
            <a:xfrm>
              <a:off x="6908433" y="15185354"/>
              <a:ext cx="3806242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19" name="Google Shape;119;ge695c2a0c5_0_0"/>
          <p:cNvCxnSpPr>
            <a:cxnSpLocks/>
          </p:cNvCxnSpPr>
          <p:nvPr/>
        </p:nvCxnSpPr>
        <p:spPr>
          <a:xfrm>
            <a:off x="22785353" y="4795140"/>
            <a:ext cx="869502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ge695c2a0c5_0_0"/>
          <p:cNvSpPr txBox="1"/>
          <p:nvPr/>
        </p:nvSpPr>
        <p:spPr>
          <a:xfrm>
            <a:off x="32580565" y="4163650"/>
            <a:ext cx="980311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31538F"/>
                </a:solidFill>
                <a:latin typeface="Arial"/>
                <a:ea typeface="Arial"/>
                <a:cs typeface="Arial"/>
                <a:sym typeface="Arial"/>
              </a:rPr>
              <a:t>Accuracy Comparison</a:t>
            </a:r>
            <a:endParaRPr sz="6000" b="0" i="0" u="none" strike="noStrike" cap="none" dirty="0">
              <a:solidFill>
                <a:srgbClr val="3153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ge695c2a0c5_0_0"/>
          <p:cNvCxnSpPr/>
          <p:nvPr/>
        </p:nvCxnSpPr>
        <p:spPr>
          <a:xfrm>
            <a:off x="32341700" y="5158700"/>
            <a:ext cx="0" cy="2704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ge695c2a0c5_0_0"/>
          <p:cNvSpPr txBox="1"/>
          <p:nvPr/>
        </p:nvSpPr>
        <p:spPr>
          <a:xfrm>
            <a:off x="32651327" y="21473923"/>
            <a:ext cx="818888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31538F"/>
                </a:solidFill>
                <a:latin typeface="Arial"/>
                <a:ea typeface="Arial"/>
                <a:cs typeface="Arial"/>
                <a:sym typeface="Arial"/>
              </a:rPr>
              <a:t>Tensorizing-Flow</a:t>
            </a:r>
            <a:endParaRPr sz="6000" b="0" i="0" u="none" strike="noStrike" cap="none" dirty="0">
              <a:solidFill>
                <a:srgbClr val="3153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ge695c2a0c5_0_0"/>
          <p:cNvCxnSpPr>
            <a:cxnSpLocks/>
          </p:cNvCxnSpPr>
          <p:nvPr/>
        </p:nvCxnSpPr>
        <p:spPr>
          <a:xfrm>
            <a:off x="39420800" y="22028023"/>
            <a:ext cx="431766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90792EA-FE7C-506C-CA45-5BB769510686}"/>
              </a:ext>
            </a:extLst>
          </p:cNvPr>
          <p:cNvGrpSpPr/>
          <p:nvPr/>
        </p:nvGrpSpPr>
        <p:grpSpPr>
          <a:xfrm>
            <a:off x="33086940" y="17070086"/>
            <a:ext cx="10295112" cy="4403837"/>
            <a:chOff x="33093188" y="14521713"/>
            <a:chExt cx="10295112" cy="4403837"/>
          </a:xfrm>
        </p:grpSpPr>
        <p:sp>
          <p:nvSpPr>
            <p:cNvPr id="84" name="Google Shape;84;ge695c2a0c5_0_0"/>
            <p:cNvSpPr/>
            <p:nvPr/>
          </p:nvSpPr>
          <p:spPr>
            <a:xfrm>
              <a:off x="38616500" y="14521713"/>
              <a:ext cx="4771800" cy="3913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e695c2a0c5_0_0"/>
            <p:cNvSpPr/>
            <p:nvPr/>
          </p:nvSpPr>
          <p:spPr>
            <a:xfrm>
              <a:off x="33093188" y="14557800"/>
              <a:ext cx="4771800" cy="3913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e695c2a0c5_0_0"/>
            <p:cNvSpPr txBox="1"/>
            <p:nvPr/>
          </p:nvSpPr>
          <p:spPr>
            <a:xfrm>
              <a:off x="38616500" y="18432950"/>
              <a:ext cx="46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Double </a:t>
              </a:r>
              <a:r>
                <a:rPr lang="en-US" sz="20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Rosenbrock</a:t>
              </a:r>
              <a:r>
                <a:rPr lang="en-US" sz="2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function</a:t>
              </a:r>
              <a:endParaRPr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e695c2a0c5_0_0"/>
            <p:cNvSpPr txBox="1"/>
            <p:nvPr/>
          </p:nvSpPr>
          <p:spPr>
            <a:xfrm>
              <a:off x="33156950" y="18423125"/>
              <a:ext cx="46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Mixture Gaussian distribution</a:t>
              </a:r>
              <a:endParaRPr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e695c2a0c5_0_0"/>
            <p:cNvSpPr/>
            <p:nvPr/>
          </p:nvSpPr>
          <p:spPr>
            <a:xfrm>
              <a:off x="33308125" y="14960075"/>
              <a:ext cx="4428300" cy="265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e695c2a0c5_0_0"/>
            <p:cNvSpPr/>
            <p:nvPr/>
          </p:nvSpPr>
          <p:spPr>
            <a:xfrm>
              <a:off x="38840575" y="14756475"/>
              <a:ext cx="4428300" cy="225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8" name="Google Shape;168;ge695c2a0c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775" y="375407"/>
            <a:ext cx="8428825" cy="18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8D274C4-A160-E37C-995A-27610AFB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2778" y="213217"/>
            <a:ext cx="3657060" cy="3657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0E759F-C550-A299-E118-95B3F85069F9}"/>
              </a:ext>
            </a:extLst>
          </p:cNvPr>
          <p:cNvSpPr txBox="1"/>
          <p:nvPr/>
        </p:nvSpPr>
        <p:spPr>
          <a:xfrm>
            <a:off x="435687" y="5447301"/>
            <a:ext cx="10273175" cy="130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Variational Inference (VI) is widely applied in approximating high-dimensional probability distributions from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Normalizing Flow (NF) approximates a distribution as pushforward of a base distribution (e.g., Gaussian) via an invertible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Performance of NF relies on base distribution being absolutely continuous with respect to the target. Difficult to learn when target has complex structure (e.g., multi-modality).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Tensor-train (TT) can represent a high-dimensional distribution in a low-parametric form achievable by linear algebra routines.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We propose to combine TT initialization with the expressiveness of NF to achieve more accurate approximations while supporting efficient </a:t>
            </a:r>
            <a:r>
              <a:rPr lang="en-US" sz="4000" b="1" dirty="0"/>
              <a:t>sampling</a:t>
            </a:r>
            <a:r>
              <a:rPr lang="en-US" sz="4000" dirty="0"/>
              <a:t> and </a:t>
            </a:r>
            <a:r>
              <a:rPr lang="en-US" sz="4000" b="1" dirty="0"/>
              <a:t>density evaluation</a:t>
            </a:r>
            <a:r>
              <a:rPr lang="en-US" sz="4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2D1B49C-3ABD-2BAF-813C-D9E3FCE9B76C}"/>
                  </a:ext>
                </a:extLst>
              </p:cNvPr>
              <p:cNvSpPr txBox="1"/>
              <p:nvPr/>
            </p:nvSpPr>
            <p:spPr>
              <a:xfrm>
                <a:off x="593080" y="19067511"/>
                <a:ext cx="9727541" cy="12924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4400" dirty="0"/>
                  <a:t>Given un-normalized target density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 with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sz="4400" dirty="0"/>
                  <a:t> with true density defined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  <a:p>
                <a:r>
                  <a:rPr lang="en-US" sz="4400" dirty="0"/>
                  <a:t>where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4400" dirty="0"/>
                  <a:t> is normalizing constant.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400" dirty="0"/>
                  <a:t>Optimize the variational lower bound over a family of distributions: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lim>
                      </m:limLow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400" dirty="0"/>
                  <a:t>We parameterize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4400" dirty="0"/>
                  <a:t> using a flow-based model: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𝐃</m:t>
                      </m:r>
                      <m:sSubSup>
                        <m:sSub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  <m:sup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3600" b="1" dirty="0"/>
              </a:p>
              <a:p>
                <a:r>
                  <a:rPr lang="en-US" sz="4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4400" dirty="0"/>
                  <a:t> can be taken as a deep neural network (DNN).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400" dirty="0"/>
                  <a:t> is a simple, known base distribution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400" dirty="0"/>
                  <a:t>Empirical loss function estimated from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4400" dirty="0"/>
                  <a:t> samples:		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e>
                      <m:li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lim>
                    </m:limLow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  <m:sup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|−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nary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2D1B49C-3ABD-2BAF-813C-D9E3FCE9B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0" y="19067511"/>
                <a:ext cx="9727541" cy="12924307"/>
              </a:xfrm>
              <a:prstGeom prst="rect">
                <a:avLst/>
              </a:prstGeom>
              <a:blipFill>
                <a:blip r:embed="rId5"/>
                <a:stretch>
                  <a:fillRect l="-2477" t="-981" r="-5346" b="-7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TextBox 173">
            <a:extLst>
              <a:ext uri="{FF2B5EF4-FFF2-40B4-BE49-F238E27FC236}">
                <a16:creationId xmlns:a16="http://schemas.microsoft.com/office/drawing/2014/main" id="{8AFE1731-4045-206A-603E-ABB0C445647C}"/>
              </a:ext>
            </a:extLst>
          </p:cNvPr>
          <p:cNvSpPr txBox="1"/>
          <p:nvPr/>
        </p:nvSpPr>
        <p:spPr>
          <a:xfrm>
            <a:off x="32765628" y="5159971"/>
            <a:ext cx="9803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Visualization of samples from learned distributions </a:t>
            </a:r>
          </a:p>
        </p:txBody>
      </p:sp>
      <p:sp>
        <p:nvSpPr>
          <p:cNvPr id="176" name="Google Shape;116;ge695c2a0c5_0_0">
            <a:extLst>
              <a:ext uri="{FF2B5EF4-FFF2-40B4-BE49-F238E27FC236}">
                <a16:creationId xmlns:a16="http://schemas.microsoft.com/office/drawing/2014/main" id="{371404B0-0E9E-16F2-3147-CB102EFD8E58}"/>
              </a:ext>
            </a:extLst>
          </p:cNvPr>
          <p:cNvSpPr txBox="1"/>
          <p:nvPr/>
        </p:nvSpPr>
        <p:spPr>
          <a:xfrm>
            <a:off x="11260456" y="11306294"/>
            <a:ext cx="19377594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dirty="0">
                <a:solidFill>
                  <a:srgbClr val="31538F"/>
                </a:solidFill>
              </a:rPr>
              <a:t>Base Distribution using Squared-TT Ansatz</a:t>
            </a:r>
            <a:endParaRPr sz="6000" b="0" i="0" u="none" strike="noStrike" cap="none" dirty="0">
              <a:solidFill>
                <a:srgbClr val="3153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AFBDA347-DC3C-15F2-9068-C5236BDD957F}"/>
                  </a:ext>
                </a:extLst>
              </p:cNvPr>
              <p:cNvSpPr txBox="1"/>
              <p:nvPr/>
            </p:nvSpPr>
            <p:spPr>
              <a:xfrm>
                <a:off x="11287792" y="12364018"/>
                <a:ext cx="20668845" cy="8067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 Given a black-box to evaluate the un-normalized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4000" dirty="0"/>
                  <a:t>, we propose to obtain an initial approximation to the target using multivariate basis expansion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𝑇𝑇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𝑇𝑇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Coefficient tensor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4000" dirty="0"/>
                  <a:t> is computed by projecting onto the orthogonal polynomial product basis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4000" dirty="0"/>
                  <a:t> and evaluating on a quadrature given by quadrature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4000" dirty="0"/>
                  <a:t> and weights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  <m:r>
                      <a:rPr lang="en-US" sz="40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40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40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Sup>
                            <m:sSub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sz="40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sup>
                        </m:sSub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4000" b="0" dirty="0"/>
                  <a:t> </a:t>
                </a:r>
                <a:r>
                  <a:rPr lang="en-US" sz="4000" dirty="0"/>
                  <a:t>is evaluated using </a:t>
                </a:r>
                <a:r>
                  <a:rPr lang="en-US" sz="4000" b="0" dirty="0"/>
                  <a:t>the cross algorithm [1] as a TT. </a:t>
                </a: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AFBDA347-DC3C-15F2-9068-C5236BDD9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792" y="12364018"/>
                <a:ext cx="20668845" cy="8067401"/>
              </a:xfrm>
              <a:prstGeom prst="rect">
                <a:avLst/>
              </a:prstGeom>
              <a:blipFill>
                <a:blip r:embed="rId6"/>
                <a:stretch>
                  <a:fillRect l="-921" t="-11164" b="-22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Google Shape;98;ge695c2a0c5_0_0">
            <a:extLst>
              <a:ext uri="{FF2B5EF4-FFF2-40B4-BE49-F238E27FC236}">
                <a16:creationId xmlns:a16="http://schemas.microsoft.com/office/drawing/2014/main" id="{9FAF65AD-B2FB-4704-4B0E-A80F22CC8F3F}"/>
              </a:ext>
            </a:extLst>
          </p:cNvPr>
          <p:cNvSpPr txBox="1"/>
          <p:nvPr/>
        </p:nvSpPr>
        <p:spPr>
          <a:xfrm>
            <a:off x="29921203" y="1724633"/>
            <a:ext cx="519229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</a:pPr>
            <a:r>
              <a:rPr lang="en-US" sz="3600" b="1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August 8</a:t>
            </a:r>
            <a:r>
              <a:rPr lang="en-US" sz="3600" b="1" i="1" u="none" strike="noStrike" cap="none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3600" b="1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12</a:t>
            </a:r>
            <a:r>
              <a:rPr lang="en-US" sz="3600" b="1" i="1" u="none" strike="noStrike" cap="none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3600" b="1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C414D0E-BFDA-F8AE-61D9-D5416DE51E69}"/>
              </a:ext>
            </a:extLst>
          </p:cNvPr>
          <p:cNvGrpSpPr/>
          <p:nvPr/>
        </p:nvGrpSpPr>
        <p:grpSpPr>
          <a:xfrm>
            <a:off x="16266249" y="20262365"/>
            <a:ext cx="10575673" cy="4707707"/>
            <a:chOff x="12286949" y="20125719"/>
            <a:chExt cx="7611772" cy="3906531"/>
          </a:xfrm>
        </p:grpSpPr>
        <p:sp>
          <p:nvSpPr>
            <p:cNvPr id="134" name="Google Shape;134;ge695c2a0c5_0_0"/>
            <p:cNvSpPr txBox="1"/>
            <p:nvPr/>
          </p:nvSpPr>
          <p:spPr>
            <a:xfrm>
              <a:off x="12286949" y="23416650"/>
              <a:ext cx="7403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Computing coefficient tensor</a:t>
              </a:r>
              <a:endParaRPr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FC1A8D-A946-565C-953D-68BF2526F08B}"/>
                </a:ext>
              </a:extLst>
            </p:cNvPr>
            <p:cNvGrpSpPr/>
            <p:nvPr/>
          </p:nvGrpSpPr>
          <p:grpSpPr>
            <a:xfrm>
              <a:off x="12358210" y="20125719"/>
              <a:ext cx="7540511" cy="3253826"/>
              <a:chOff x="12559003" y="23501190"/>
              <a:chExt cx="5645014" cy="2281327"/>
            </a:xfrm>
          </p:grpSpPr>
          <p:sp>
            <p:nvSpPr>
              <p:cNvPr id="184" name="Google Shape;124;ge695c2a0c5_0_0">
                <a:extLst>
                  <a:ext uri="{FF2B5EF4-FFF2-40B4-BE49-F238E27FC236}">
                    <a16:creationId xmlns:a16="http://schemas.microsoft.com/office/drawing/2014/main" id="{B404998E-291C-C522-E842-98CA76BE0819}"/>
                  </a:ext>
                </a:extLst>
              </p:cNvPr>
              <p:cNvSpPr txBox="1"/>
              <p:nvPr/>
            </p:nvSpPr>
            <p:spPr>
              <a:xfrm>
                <a:off x="12559003" y="23501190"/>
                <a:ext cx="5645014" cy="2281327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75" tIns="182875" rIns="182875" bIns="182875" anchor="t" anchorCtr="0">
                <a:noAutofit/>
              </a:bodyPr>
              <a:lstStyle/>
              <a:p>
                <a:pPr marL="417465" marR="0" lvl="0" indent="-35396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320"/>
                  <a:buFont typeface="Arial"/>
                  <a:buChar char="•"/>
                </a:pPr>
                <a:endParaRPr sz="332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0" name="Picture 29" descr="A picture containing chest of drawers&#10;&#10;Description automatically generated">
                <a:extLst>
                  <a:ext uri="{FF2B5EF4-FFF2-40B4-BE49-F238E27FC236}">
                    <a16:creationId xmlns:a16="http://schemas.microsoft.com/office/drawing/2014/main" id="{691E84F5-1480-4074-8E9F-8C89709BE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6953" y="23625854"/>
                <a:ext cx="5080000" cy="2032000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43E45FDC-F8D0-0566-B74C-6539CF5C55D0}"/>
                  </a:ext>
                </a:extLst>
              </p:cNvPr>
              <p:cNvSpPr txBox="1"/>
              <p:nvPr/>
            </p:nvSpPr>
            <p:spPr>
              <a:xfrm>
                <a:off x="11169914" y="24685268"/>
                <a:ext cx="20668845" cy="283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4000" b="0" dirty="0"/>
                  <a:t> Define base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𝑇𝑇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𝑇𝑇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𝑇𝑇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4000" b="0" dirty="0"/>
                  <a:t>, </a:t>
                </a:r>
                <a:r>
                  <a:rPr lang="en-US" sz="4000" dirty="0"/>
                  <a:t>which </a:t>
                </a:r>
                <a:r>
                  <a:rPr lang="en-US" sz="4000" b="0" dirty="0"/>
                  <a:t>always has unit mass and is non-negative.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Putting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4000" dirty="0"/>
                  <a:t> in right-left orthogonal form, conditional distribution sampling of the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  <a:p>
                <a:r>
                  <a:rPr lang="en-US" sz="4000" dirty="0"/>
                  <a:t>and density evaluations can be achieved in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4000" b="0" dirty="0"/>
                  <a:t>.</a:t>
                </a: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43E45FDC-F8D0-0566-B74C-6539CF5C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914" y="24685268"/>
                <a:ext cx="20668845" cy="2835520"/>
              </a:xfrm>
              <a:prstGeom prst="rect">
                <a:avLst/>
              </a:prstGeom>
              <a:blipFill>
                <a:blip r:embed="rId8"/>
                <a:stretch>
                  <a:fillRect l="-104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B4FC24D8-9A92-F835-F4B3-CAD8EA1D8239}"/>
              </a:ext>
            </a:extLst>
          </p:cNvPr>
          <p:cNvGrpSpPr/>
          <p:nvPr/>
        </p:nvGrpSpPr>
        <p:grpSpPr>
          <a:xfrm>
            <a:off x="32591206" y="30179847"/>
            <a:ext cx="11299994" cy="2316340"/>
            <a:chOff x="32765628" y="29586913"/>
            <a:chExt cx="11299994" cy="23163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F78974D-53DC-AE0B-1452-5D9E39255C32}"/>
                </a:ext>
              </a:extLst>
            </p:cNvPr>
            <p:cNvGrpSpPr/>
            <p:nvPr/>
          </p:nvGrpSpPr>
          <p:grpSpPr>
            <a:xfrm>
              <a:off x="32765628" y="29586913"/>
              <a:ext cx="10884210" cy="1108200"/>
              <a:chOff x="32765628" y="29586913"/>
              <a:chExt cx="10884210" cy="1108200"/>
            </a:xfrm>
          </p:grpSpPr>
          <p:sp>
            <p:nvSpPr>
              <p:cNvPr id="122" name="Google Shape;122;ge695c2a0c5_0_0"/>
              <p:cNvSpPr txBox="1"/>
              <p:nvPr/>
            </p:nvSpPr>
            <p:spPr>
              <a:xfrm>
                <a:off x="32765628" y="29586913"/>
                <a:ext cx="49014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0"/>
                  <a:buFont typeface="Arial"/>
                  <a:buNone/>
                </a:pPr>
                <a:r>
                  <a:rPr lang="en-US" sz="6000" b="0" i="0" u="none" strike="noStrike" cap="none" dirty="0">
                    <a:solidFill>
                      <a:srgbClr val="31538F"/>
                    </a:solidFill>
                    <a:latin typeface="Arial"/>
                    <a:ea typeface="Arial"/>
                    <a:cs typeface="Arial"/>
                    <a:sym typeface="Arial"/>
                  </a:rPr>
                  <a:t>References</a:t>
                </a:r>
                <a:endParaRPr sz="6000" b="0" i="0" u="none" strike="noStrike" cap="none" dirty="0">
                  <a:solidFill>
                    <a:srgbClr val="31538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2" name="Google Shape;152;ge695c2a0c5_0_0"/>
              <p:cNvCxnSpPr/>
              <p:nvPr/>
            </p:nvCxnSpPr>
            <p:spPr>
              <a:xfrm>
                <a:off x="36921438" y="30217825"/>
                <a:ext cx="6728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701D808-A9BA-A0FC-ECC8-0DC5822FC3D7}"/>
                </a:ext>
              </a:extLst>
            </p:cNvPr>
            <p:cNvSpPr txBox="1"/>
            <p:nvPr/>
          </p:nvSpPr>
          <p:spPr>
            <a:xfrm>
              <a:off x="32923700" y="30579814"/>
              <a:ext cx="111419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[1] </a:t>
              </a:r>
              <a:r>
                <a:rPr lang="en-US" sz="4000" i="1" dirty="0" err="1"/>
                <a:t>Oseledets</a:t>
              </a:r>
              <a:r>
                <a:rPr lang="en-US" sz="4000" i="1" dirty="0"/>
                <a:t> et al., </a:t>
              </a:r>
              <a:r>
                <a:rPr lang="en-US" sz="4000" dirty="0"/>
                <a:t>TT-cross approximation for multidimensional arrays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7EC51B-795B-3462-4B94-9B39F8DAC7C9}"/>
              </a:ext>
            </a:extLst>
          </p:cNvPr>
          <p:cNvGrpSpPr/>
          <p:nvPr/>
        </p:nvGrpSpPr>
        <p:grpSpPr>
          <a:xfrm>
            <a:off x="10945335" y="27766037"/>
            <a:ext cx="9810130" cy="4663082"/>
            <a:chOff x="12330053" y="26953162"/>
            <a:chExt cx="7191956" cy="4663082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205BBB2-DE03-040E-A533-BD3D134D741B}"/>
                </a:ext>
              </a:extLst>
            </p:cNvPr>
            <p:cNvGrpSpPr/>
            <p:nvPr/>
          </p:nvGrpSpPr>
          <p:grpSpPr>
            <a:xfrm>
              <a:off x="12330053" y="26953162"/>
              <a:ext cx="7191956" cy="4663082"/>
              <a:chOff x="12286949" y="20119242"/>
              <a:chExt cx="7403700" cy="4303047"/>
            </a:xfrm>
          </p:grpSpPr>
          <p:sp>
            <p:nvSpPr>
              <p:cNvPr id="189" name="Google Shape;134;ge695c2a0c5_0_0">
                <a:extLst>
                  <a:ext uri="{FF2B5EF4-FFF2-40B4-BE49-F238E27FC236}">
                    <a16:creationId xmlns:a16="http://schemas.microsoft.com/office/drawing/2014/main" id="{64274D24-8E4B-714E-E093-44CDBD347A64}"/>
                  </a:ext>
                </a:extLst>
              </p:cNvPr>
              <p:cNvSpPr txBox="1"/>
              <p:nvPr/>
            </p:nvSpPr>
            <p:spPr>
              <a:xfrm>
                <a:off x="12286949" y="23854290"/>
                <a:ext cx="7403700" cy="567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dirty="0"/>
                  <a:t>Schema for c</a:t>
                </a:r>
                <a:r>
                  <a:rPr lang="en-US" sz="28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onditional distribution sampling</a:t>
                </a:r>
                <a:endParaRPr sz="2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24;ge695c2a0c5_0_0">
                <a:extLst>
                  <a:ext uri="{FF2B5EF4-FFF2-40B4-BE49-F238E27FC236}">
                    <a16:creationId xmlns:a16="http://schemas.microsoft.com/office/drawing/2014/main" id="{551E4D7C-C75F-8EF7-3103-363C57C4013F}"/>
                  </a:ext>
                </a:extLst>
              </p:cNvPr>
              <p:cNvSpPr txBox="1"/>
              <p:nvPr/>
            </p:nvSpPr>
            <p:spPr>
              <a:xfrm>
                <a:off x="12640665" y="20119242"/>
                <a:ext cx="6720919" cy="379414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rgbClr val="3153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75" tIns="182875" rIns="182875" bIns="182875" anchor="t" anchorCtr="0">
                <a:noAutofit/>
              </a:bodyPr>
              <a:lstStyle/>
              <a:p>
                <a:pPr marL="417465" marR="0" lvl="0" indent="-35396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3320"/>
                  <a:buFont typeface="Arial"/>
                  <a:buChar char="•"/>
                </a:pPr>
                <a:endParaRPr sz="332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AC28E5D-34A3-74A4-086C-0B52D63A1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76393" y="27389233"/>
              <a:ext cx="6123221" cy="3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B1D1D8-1171-0DC5-EDAC-F86D2B83DAE7}"/>
              </a:ext>
            </a:extLst>
          </p:cNvPr>
          <p:cNvGrpSpPr/>
          <p:nvPr/>
        </p:nvGrpSpPr>
        <p:grpSpPr>
          <a:xfrm>
            <a:off x="16013633" y="8621041"/>
            <a:ext cx="7783579" cy="2703358"/>
            <a:chOff x="17823080" y="8847316"/>
            <a:chExt cx="7783579" cy="2703358"/>
          </a:xfrm>
        </p:grpSpPr>
        <p:sp>
          <p:nvSpPr>
            <p:cNvPr id="197" name="Google Shape;124;ge695c2a0c5_0_0">
              <a:extLst>
                <a:ext uri="{FF2B5EF4-FFF2-40B4-BE49-F238E27FC236}">
                  <a16:creationId xmlns:a16="http://schemas.microsoft.com/office/drawing/2014/main" id="{0E875317-25B4-A647-245F-FB886E124DA0}"/>
                </a:ext>
              </a:extLst>
            </p:cNvPr>
            <p:cNvSpPr txBox="1"/>
            <p:nvPr/>
          </p:nvSpPr>
          <p:spPr>
            <a:xfrm>
              <a:off x="17823080" y="8847316"/>
              <a:ext cx="7783579" cy="2703358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182875" rIns="182875" bIns="182875" anchor="t" anchorCtr="0">
              <a:noAutofit/>
            </a:bodyPr>
            <a:lstStyle/>
            <a:p>
              <a:pPr marL="417465" marR="0" lvl="0" indent="-35396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320"/>
                <a:buFont typeface="Arial"/>
                <a:buChar char="•"/>
              </a:pPr>
              <a:endParaRPr sz="3320" b="0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Picture 4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63CD205B-C4C9-AD8C-09DB-A0AED3A8A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955670" y="9164728"/>
              <a:ext cx="7518400" cy="22352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B185350-BD8C-7DDC-9C57-A7868F674506}"/>
              </a:ext>
            </a:extLst>
          </p:cNvPr>
          <p:cNvGrpSpPr/>
          <p:nvPr/>
        </p:nvGrpSpPr>
        <p:grpSpPr>
          <a:xfrm>
            <a:off x="20574362" y="27066914"/>
            <a:ext cx="12384037" cy="5861103"/>
            <a:chOff x="20432975" y="26360464"/>
            <a:chExt cx="11972763" cy="6218338"/>
          </a:xfrm>
        </p:grpSpPr>
        <p:pic>
          <p:nvPicPr>
            <p:cNvPr id="47" name="Picture 4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28689BB2-8122-B8E1-E07C-A39C74EB3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504336" y="26991139"/>
              <a:ext cx="4767485" cy="4511094"/>
            </a:xfrm>
            <a:prstGeom prst="rect">
              <a:avLst/>
            </a:prstGeom>
          </p:spPr>
        </p:pic>
        <p:pic>
          <p:nvPicPr>
            <p:cNvPr id="49" name="Picture 4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F1E402D-B5F1-9223-B235-A8FAF7746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823204" y="27075606"/>
              <a:ext cx="4901637" cy="4428822"/>
            </a:xfrm>
            <a:prstGeom prst="rect">
              <a:avLst/>
            </a:prstGeom>
          </p:spPr>
        </p:pic>
        <p:sp>
          <p:nvSpPr>
            <p:cNvPr id="199" name="Google Shape;134;ge695c2a0c5_0_0">
              <a:extLst>
                <a:ext uri="{FF2B5EF4-FFF2-40B4-BE49-F238E27FC236}">
                  <a16:creationId xmlns:a16="http://schemas.microsoft.com/office/drawing/2014/main" id="{2D70E847-0EB3-F818-004C-BE3A5E7C8C24}"/>
                </a:ext>
              </a:extLst>
            </p:cNvPr>
            <p:cNvSpPr txBox="1"/>
            <p:nvPr/>
          </p:nvSpPr>
          <p:spPr>
            <a:xfrm>
              <a:off x="20432975" y="31468613"/>
              <a:ext cx="11972763" cy="111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dirty="0"/>
                <a:t>Squared TT reconstruction of high-dimensional distributions.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dirty="0"/>
                <a:t>Left: mixture Gaussian (d=30), Right: double </a:t>
              </a:r>
              <a:r>
                <a:rPr lang="en-US" sz="2800" dirty="0" err="1"/>
                <a:t>Rosenbrock</a:t>
              </a:r>
              <a:r>
                <a:rPr lang="en-US" sz="2800" dirty="0"/>
                <a:t> function (d=11)</a:t>
              </a:r>
              <a:endParaRPr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Google Shape;134;ge695c2a0c5_0_0">
                  <a:extLst>
                    <a:ext uri="{FF2B5EF4-FFF2-40B4-BE49-F238E27FC236}">
                      <a16:creationId xmlns:a16="http://schemas.microsoft.com/office/drawing/2014/main" id="{7055DDA0-D6D5-E025-DB66-9816704942B8}"/>
                    </a:ext>
                  </a:extLst>
                </p:cNvPr>
                <p:cNvSpPr txBox="1"/>
                <p:nvPr/>
              </p:nvSpPr>
              <p:spPr>
                <a:xfrm>
                  <a:off x="21865116" y="26360464"/>
                  <a:ext cx="4767486" cy="6155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29</m:t>
                          </m:r>
                        </m:sub>
                      </m:sSub>
                      <m:r>
                        <a:rPr lang="en-US" sz="2800" b="0" i="1" u="none" strike="noStrike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sSub>
                        <m:sSubPr>
                          <m:ctrlP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30</m:t>
                          </m:r>
                        </m:sub>
                      </m:sSub>
                      <m:r>
                        <a:rPr lang="en-US" sz="2800" b="0" i="1" u="none" strike="noStrike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</m:t>
                      </m:r>
                    </m:oMath>
                  </a14:m>
                  <a:r>
                    <a:rPr lang="en-US" sz="28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-plane</a:t>
                  </a:r>
                  <a:endParaRPr sz="28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00" name="Google Shape;134;ge695c2a0c5_0_0">
                  <a:extLst>
                    <a:ext uri="{FF2B5EF4-FFF2-40B4-BE49-F238E27FC236}">
                      <a16:creationId xmlns:a16="http://schemas.microsoft.com/office/drawing/2014/main" id="{7055DDA0-D6D5-E025-DB66-981670494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65116" y="26360464"/>
                  <a:ext cx="4767486" cy="615523"/>
                </a:xfrm>
                <a:prstGeom prst="rect">
                  <a:avLst/>
                </a:prstGeom>
                <a:blipFill>
                  <a:blip r:embed="rId13"/>
                  <a:stretch>
                    <a:fillRect t="-4348" b="-260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Google Shape;134;ge695c2a0c5_0_0">
                  <a:extLst>
                    <a:ext uri="{FF2B5EF4-FFF2-40B4-BE49-F238E27FC236}">
                      <a16:creationId xmlns:a16="http://schemas.microsoft.com/office/drawing/2014/main" id="{D584AF9C-C2D1-CF26-1172-A82472EE70DD}"/>
                    </a:ext>
                  </a:extLst>
                </p:cNvPr>
                <p:cNvSpPr txBox="1"/>
                <p:nvPr/>
              </p:nvSpPr>
              <p:spPr>
                <a:xfrm>
                  <a:off x="26888680" y="26390698"/>
                  <a:ext cx="4767486" cy="6155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10</m:t>
                          </m:r>
                        </m:sub>
                      </m:sSub>
                      <m:r>
                        <a:rPr lang="en-US" sz="2800" b="0" i="1" u="none" strike="noStrike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sSub>
                        <m:sSubPr>
                          <m:ctrlP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u="none" strike="noStrike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11</m:t>
                          </m:r>
                        </m:sub>
                      </m:sSub>
                      <m:r>
                        <a:rPr lang="en-US" sz="2800" b="0" i="1" u="none" strike="noStrike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</m:t>
                      </m:r>
                    </m:oMath>
                  </a14:m>
                  <a:r>
                    <a:rPr lang="en-US" sz="28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-plane</a:t>
                  </a:r>
                  <a:endParaRPr sz="28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01" name="Google Shape;134;ge695c2a0c5_0_0">
                  <a:extLst>
                    <a:ext uri="{FF2B5EF4-FFF2-40B4-BE49-F238E27FC236}">
                      <a16:creationId xmlns:a16="http://schemas.microsoft.com/office/drawing/2014/main" id="{D584AF9C-C2D1-CF26-1172-A82472EE7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8680" y="26390698"/>
                  <a:ext cx="4767486" cy="615523"/>
                </a:xfrm>
                <a:prstGeom prst="rect">
                  <a:avLst/>
                </a:prstGeom>
                <a:blipFill>
                  <a:blip r:embed="rId14"/>
                  <a:stretch>
                    <a:fillRect t="-2128" b="-234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20F065-6EC6-4CC5-FF11-131E68DA97DA}"/>
              </a:ext>
            </a:extLst>
          </p:cNvPr>
          <p:cNvGrpSpPr/>
          <p:nvPr/>
        </p:nvGrpSpPr>
        <p:grpSpPr>
          <a:xfrm>
            <a:off x="32929033" y="6594504"/>
            <a:ext cx="10474993" cy="8998388"/>
            <a:chOff x="32906303" y="5355600"/>
            <a:chExt cx="10474993" cy="8998388"/>
          </a:xfrm>
        </p:grpSpPr>
        <p:sp>
          <p:nvSpPr>
            <p:cNvPr id="86" name="Google Shape;86;ge695c2a0c5_0_0"/>
            <p:cNvSpPr/>
            <p:nvPr/>
          </p:nvSpPr>
          <p:spPr>
            <a:xfrm>
              <a:off x="38557550" y="9927625"/>
              <a:ext cx="4771800" cy="3913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e695c2a0c5_0_0"/>
            <p:cNvSpPr/>
            <p:nvPr/>
          </p:nvSpPr>
          <p:spPr>
            <a:xfrm>
              <a:off x="33063725" y="9954875"/>
              <a:ext cx="4771800" cy="3913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e695c2a0c5_0_0"/>
            <p:cNvSpPr/>
            <p:nvPr/>
          </p:nvSpPr>
          <p:spPr>
            <a:xfrm>
              <a:off x="38543899" y="5400967"/>
              <a:ext cx="4771800" cy="3913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e695c2a0c5_0_0"/>
            <p:cNvSpPr/>
            <p:nvPr/>
          </p:nvSpPr>
          <p:spPr>
            <a:xfrm>
              <a:off x="33056900" y="5355600"/>
              <a:ext cx="4771800" cy="3913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e695c2a0c5_0_0"/>
            <p:cNvSpPr txBox="1"/>
            <p:nvPr/>
          </p:nvSpPr>
          <p:spPr>
            <a:xfrm>
              <a:off x="32923700" y="9310350"/>
              <a:ext cx="503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/>
                <a:t>N=10000 samples from </a:t>
              </a:r>
              <a:r>
                <a:rPr lang="en-US" sz="2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Tensorizing Flow</a:t>
              </a:r>
              <a:endParaRPr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e695c2a0c5_0_0"/>
            <p:cNvSpPr txBox="1"/>
            <p:nvPr/>
          </p:nvSpPr>
          <p:spPr>
            <a:xfrm>
              <a:off x="38343096" y="9307288"/>
              <a:ext cx="50382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N=10000 samples from Normalizing Flow</a:t>
              </a:r>
              <a:endParaRPr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e695c2a0c5_0_0"/>
            <p:cNvSpPr/>
            <p:nvPr/>
          </p:nvSpPr>
          <p:spPr>
            <a:xfrm>
              <a:off x="38859475" y="10191125"/>
              <a:ext cx="4390500" cy="225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46;ge695c2a0c5_0_0">
              <a:extLst>
                <a:ext uri="{FF2B5EF4-FFF2-40B4-BE49-F238E27FC236}">
                  <a16:creationId xmlns:a16="http://schemas.microsoft.com/office/drawing/2014/main" id="{27E20762-5C33-014C-AD01-0BB98C67CDC2}"/>
                </a:ext>
              </a:extLst>
            </p:cNvPr>
            <p:cNvSpPr txBox="1"/>
            <p:nvPr/>
          </p:nvSpPr>
          <p:spPr>
            <a:xfrm>
              <a:off x="32906303" y="13861388"/>
              <a:ext cx="503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/>
                <a:t>N=10000 samples from </a:t>
              </a:r>
              <a:r>
                <a:rPr lang="en-US" sz="2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Tensorizing Flow</a:t>
              </a:r>
              <a:endParaRPr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47;ge695c2a0c5_0_0">
              <a:extLst>
                <a:ext uri="{FF2B5EF4-FFF2-40B4-BE49-F238E27FC236}">
                  <a16:creationId xmlns:a16="http://schemas.microsoft.com/office/drawing/2014/main" id="{B0366B95-8628-31E0-7CA6-7DE228878EEC}"/>
                </a:ext>
              </a:extLst>
            </p:cNvPr>
            <p:cNvSpPr txBox="1"/>
            <p:nvPr/>
          </p:nvSpPr>
          <p:spPr>
            <a:xfrm>
              <a:off x="38321122" y="13834574"/>
              <a:ext cx="50382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N=10000 samples from Normalizing Flow</a:t>
              </a:r>
              <a:endParaRPr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53328383-9A63-B87D-302C-AD5C3F4C3840}"/>
                  </a:ext>
                </a:extLst>
              </p:cNvPr>
              <p:cNvSpPr txBox="1"/>
              <p:nvPr/>
            </p:nvSpPr>
            <p:spPr>
              <a:xfrm>
                <a:off x="11486575" y="5311100"/>
                <a:ext cx="20583598" cy="4412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Tensor-Train (TT) decomposition is a compression method that generalizes truncated singular value decomposition to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4000" dirty="0"/>
                  <a:t>-dimensional arrays.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A tensor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4000" dirty="0"/>
                  <a:t>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4000" dirty="0"/>
                  <a:t> can be decomposed as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𝒜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,: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,:</m:t>
                        </m:r>
                      </m:e>
                    </m:d>
                  </m:oMath>
                </a14:m>
                <a:r>
                  <a:rPr lang="en-US" sz="4000" dirty="0"/>
                  <a:t>,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4000" dirty="0"/>
                  <a:t> is a 3-dimensional tensor that has size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/>
                  <a:t>, with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4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Furthermore, each core can be put in right-left canonical form through QR decomposition.</a:t>
                </a: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53328383-9A63-B87D-302C-AD5C3F4C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575" y="5311100"/>
                <a:ext cx="20583598" cy="4412170"/>
              </a:xfrm>
              <a:prstGeom prst="rect">
                <a:avLst/>
              </a:prstGeom>
              <a:blipFill>
                <a:blip r:embed="rId15"/>
                <a:stretch>
                  <a:fillRect l="-986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EA4FBE3E-601F-522D-3100-0AB48C7DC0AD}"/>
                  </a:ext>
                </a:extLst>
              </p:cNvPr>
              <p:cNvSpPr txBox="1"/>
              <p:nvPr/>
            </p:nvSpPr>
            <p:spPr>
              <a:xfrm>
                <a:off x="32680119" y="15812227"/>
                <a:ext cx="1137141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Comparison of estimated lower bound,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func>
                  </m:oMath>
                </a14:m>
                <a:r>
                  <a:rPr lang="en-US" sz="4000" dirty="0"/>
                  <a:t>, computed on N=10000 data points</a:t>
                </a: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EA4FBE3E-601F-522D-3100-0AB48C7D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0119" y="15812227"/>
                <a:ext cx="11371413" cy="1323439"/>
              </a:xfrm>
              <a:prstGeom prst="rect">
                <a:avLst/>
              </a:prstGeom>
              <a:blipFill>
                <a:blip r:embed="rId16"/>
                <a:stretch>
                  <a:fillRect l="-1786" t="-8571" r="-1228" b="-1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 descr="A picture containing shape&#10;&#10;Description automatically generated">
            <a:extLst>
              <a:ext uri="{FF2B5EF4-FFF2-40B4-BE49-F238E27FC236}">
                <a16:creationId xmlns:a16="http://schemas.microsoft.com/office/drawing/2014/main" id="{F73900CC-56BF-2321-7912-2957B0E5EA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616515" y="6589159"/>
            <a:ext cx="4330954" cy="4093857"/>
          </a:xfrm>
          <a:prstGeom prst="rect">
            <a:avLst/>
          </a:prstGeom>
        </p:spPr>
      </p:pic>
      <p:pic>
        <p:nvPicPr>
          <p:cNvPr id="55" name="Picture 54" descr="A picture containing shape&#10;&#10;Description automatically generated">
            <a:extLst>
              <a:ext uri="{FF2B5EF4-FFF2-40B4-BE49-F238E27FC236}">
                <a16:creationId xmlns:a16="http://schemas.microsoft.com/office/drawing/2014/main" id="{89B3C623-3BDF-5D88-18EA-BDB510F355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156965" y="6561266"/>
            <a:ext cx="4330953" cy="4093857"/>
          </a:xfrm>
          <a:prstGeom prst="rect">
            <a:avLst/>
          </a:prstGeom>
        </p:spPr>
      </p:pic>
      <p:pic>
        <p:nvPicPr>
          <p:cNvPr id="57" name="Picture 56" descr="A picture containing text, monitor, screen&#10;&#10;Description automatically generated">
            <a:extLst>
              <a:ext uri="{FF2B5EF4-FFF2-40B4-BE49-F238E27FC236}">
                <a16:creationId xmlns:a16="http://schemas.microsoft.com/office/drawing/2014/main" id="{BAA5CCE5-8EED-FA76-C623-DB8268C9226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545709" y="11082840"/>
            <a:ext cx="4378913" cy="4139192"/>
          </a:xfrm>
          <a:prstGeom prst="rect">
            <a:avLst/>
          </a:prstGeom>
        </p:spPr>
      </p:pic>
      <p:pic>
        <p:nvPicPr>
          <p:cNvPr id="59" name="Picture 58" descr="A picture containing text, monitor, screen, flat&#10;&#10;Description automatically generated">
            <a:extLst>
              <a:ext uri="{FF2B5EF4-FFF2-40B4-BE49-F238E27FC236}">
                <a16:creationId xmlns:a16="http://schemas.microsoft.com/office/drawing/2014/main" id="{FDAECEE3-4BB6-24F2-106A-C6CE17724F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133121" y="11125228"/>
            <a:ext cx="4378912" cy="41391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3E2079-286D-93DE-7C29-DC8B1DB8039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756978" y="17070086"/>
            <a:ext cx="5166930" cy="3962908"/>
          </a:xfrm>
          <a:prstGeom prst="rect">
            <a:avLst/>
          </a:prstGeom>
        </p:spPr>
      </p:pic>
      <p:pic>
        <p:nvPicPr>
          <p:cNvPr id="63" name="Picture 62" descr="Chart, line chart&#10;&#10;Description automatically generated">
            <a:extLst>
              <a:ext uri="{FF2B5EF4-FFF2-40B4-BE49-F238E27FC236}">
                <a16:creationId xmlns:a16="http://schemas.microsoft.com/office/drawing/2014/main" id="{F74F5DB7-B164-60DF-0191-9AA172A380E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359134" y="17079775"/>
            <a:ext cx="5007636" cy="391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464CF82A-2A52-1CFB-3361-99294CA56B58}"/>
                  </a:ext>
                </a:extLst>
              </p:cNvPr>
              <p:cNvSpPr txBox="1"/>
              <p:nvPr/>
            </p:nvSpPr>
            <p:spPr>
              <a:xfrm>
                <a:off x="32589463" y="23052185"/>
                <a:ext cx="1106037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Combining low-parametric initialization of base distribution in flow-based models as the squared TT format and a flexible push-forward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4000" dirty="0"/>
                  <a:t> gives an efficient and expressive generative model.</a:t>
                </a: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464CF82A-2A52-1CFB-3361-99294CA56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9463" y="23052185"/>
                <a:ext cx="11060375" cy="3170099"/>
              </a:xfrm>
              <a:prstGeom prst="rect">
                <a:avLst/>
              </a:prstGeom>
              <a:blipFill>
                <a:blip r:embed="rId23"/>
                <a:stretch>
                  <a:fillRect l="-1837" t="-3600" r="-804" b="-7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Google Shape;144;ge695c2a0c5_0_0">
            <a:extLst>
              <a:ext uri="{FF2B5EF4-FFF2-40B4-BE49-F238E27FC236}">
                <a16:creationId xmlns:a16="http://schemas.microsoft.com/office/drawing/2014/main" id="{EABC5028-12D3-0359-F2B4-B0B539A9DF6A}"/>
              </a:ext>
            </a:extLst>
          </p:cNvPr>
          <p:cNvSpPr txBox="1"/>
          <p:nvPr/>
        </p:nvSpPr>
        <p:spPr>
          <a:xfrm>
            <a:off x="32682798" y="26689599"/>
            <a:ext cx="513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31538F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sz="6000" b="0" i="0" u="none" strike="noStrike" cap="none" dirty="0">
              <a:solidFill>
                <a:srgbClr val="3153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145;ge695c2a0c5_0_0">
            <a:extLst>
              <a:ext uri="{FF2B5EF4-FFF2-40B4-BE49-F238E27FC236}">
                <a16:creationId xmlns:a16="http://schemas.microsoft.com/office/drawing/2014/main" id="{EB7D2DA1-4498-8E01-FFA6-AF54EE154D33}"/>
              </a:ext>
            </a:extLst>
          </p:cNvPr>
          <p:cNvCxnSpPr/>
          <p:nvPr/>
        </p:nvCxnSpPr>
        <p:spPr>
          <a:xfrm>
            <a:off x="37135842" y="27243699"/>
            <a:ext cx="6728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C8F3BDE6-7855-0C29-BE2C-9D963F6052AD}"/>
              </a:ext>
            </a:extLst>
          </p:cNvPr>
          <p:cNvSpPr txBox="1"/>
          <p:nvPr/>
        </p:nvSpPr>
        <p:spPr>
          <a:xfrm>
            <a:off x="32517352" y="27720817"/>
            <a:ext cx="10745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General learning tasks where model response is required to be non-negative.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5FB0B88-83E4-2A5C-6C2A-C24F7E46B7CF}"/>
              </a:ext>
            </a:extLst>
          </p:cNvPr>
          <p:cNvSpPr txBox="1"/>
          <p:nvPr/>
        </p:nvSpPr>
        <p:spPr>
          <a:xfrm>
            <a:off x="32555978" y="29294383"/>
            <a:ext cx="1161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More complex kernel functions.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669</Words>
  <Application>Microsoft Macintosh PowerPoint</Application>
  <PresentationFormat>Custom</PresentationFormat>
  <Paragraphs>62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Chen</dc:creator>
  <cp:lastModifiedBy>Hongli Zhao</cp:lastModifiedBy>
  <cp:revision>38</cp:revision>
  <dcterms:created xsi:type="dcterms:W3CDTF">2021-08-03T21:15:22Z</dcterms:created>
  <dcterms:modified xsi:type="dcterms:W3CDTF">2022-08-08T20:45:31Z</dcterms:modified>
</cp:coreProperties>
</file>